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51206400" cy="28803600"/>
  <p:notesSz cx="6888163" cy="10020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7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472">
          <p15:clr>
            <a:srgbClr val="A4A3A4"/>
          </p15:clr>
        </p15:guide>
        <p15:guide id="2" orient="horz" pos="4928">
          <p15:clr>
            <a:srgbClr val="A4A3A4"/>
          </p15:clr>
        </p15:guide>
        <p15:guide id="3" orient="horz" pos="3091">
          <p15:clr>
            <a:srgbClr val="A4A3A4"/>
          </p15:clr>
        </p15:guide>
        <p15:guide id="4" orient="horz" pos="5466">
          <p15:clr>
            <a:srgbClr val="A4A3A4"/>
          </p15:clr>
        </p15:guide>
        <p15:guide id="5" pos="840">
          <p15:clr>
            <a:srgbClr val="A4A3A4"/>
          </p15:clr>
        </p15:guide>
        <p15:guide id="6" pos="8065">
          <p15:clr>
            <a:srgbClr val="A4A3A4"/>
          </p15:clr>
        </p15:guide>
        <p15:guide id="7" pos="8624">
          <p15:clr>
            <a:srgbClr val="A4A3A4"/>
          </p15:clr>
        </p15:guide>
        <p15:guide id="8" pos="15848">
          <p15:clr>
            <a:srgbClr val="A4A3A4"/>
          </p15:clr>
        </p15:guide>
        <p15:guide id="9" pos="16408">
          <p15:clr>
            <a:srgbClr val="A4A3A4"/>
          </p15:clr>
        </p15:guide>
        <p15:guide id="10" pos="23632">
          <p15:clr>
            <a:srgbClr val="A4A3A4"/>
          </p15:clr>
        </p15:guide>
        <p15:guide id="11" pos="24193">
          <p15:clr>
            <a:srgbClr val="A4A3A4"/>
          </p15:clr>
        </p15:guide>
        <p15:guide id="12" pos="314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85"/>
    <a:srgbClr val="006699"/>
    <a:srgbClr val="CC3300"/>
    <a:srgbClr val="00A2E5"/>
    <a:srgbClr val="003EE5"/>
    <a:srgbClr val="E1EFFF"/>
    <a:srgbClr val="448ACF"/>
    <a:srgbClr val="ABDA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939E78-AF09-4404-85E9-821546F45914}" v="558" dt="2023-03-06T12:17:54.935"/>
    <p1510:client id="{4EEE10C6-95D8-4145-BCD0-2B27777FBF10}" v="55" dt="2023-03-06T13:28:51.013"/>
    <p1510:client id="{63532E14-579C-F951-CAFD-DCA9CC1715F3}" v="2425" dt="2023-03-05T13:17:46.625"/>
    <p1510:client id="{8CE1E27A-FDFE-68BE-EF69-E715902FCBAB}" v="52" dt="2023-03-06T13:49:25.132"/>
    <p1510:client id="{AAEFDCF7-87D3-DC8D-665D-75F664D5A089}" v="48" dt="2023-03-06T13:44:16.2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77" autoAdjust="0"/>
    <p:restoredTop sz="94660"/>
  </p:normalViewPr>
  <p:slideViewPr>
    <p:cSldViewPr snapToGrid="0">
      <p:cViewPr varScale="1">
        <p:scale>
          <a:sx n="22" d="100"/>
          <a:sy n="22" d="100"/>
        </p:scale>
        <p:origin x="858" y="546"/>
      </p:cViewPr>
      <p:guideLst>
        <p:guide orient="horz" pos="17472"/>
        <p:guide orient="horz" pos="4928"/>
        <p:guide orient="horz" pos="3091"/>
        <p:guide orient="horz" pos="5466"/>
        <p:guide pos="840"/>
        <p:guide pos="8065"/>
        <p:guide pos="8624"/>
        <p:guide pos="15848"/>
        <p:guide pos="16408"/>
        <p:guide pos="23632"/>
        <p:guide pos="24193"/>
        <p:guide pos="314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7AF348E8-BBC2-7C65-9EFF-195E2201B3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defTabSz="896938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5E2DA631-4751-C854-553C-F9307B31E9F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0" y="0"/>
            <a:ext cx="304800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algn="r" defTabSz="896938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xmlns="" id="{612B92C5-5B95-672C-AB56-D4C0FDADC2C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749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defTabSz="896938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511A2892-349C-DD06-6715-3A5A367F4A7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0" y="9520238"/>
            <a:ext cx="3048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A2DD19FB-5A81-4BA1-BD13-7E2910E034E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1A10F9FA-3852-C386-6133-187E49E12B6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defTabSz="896938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85CD61EE-BA2E-F846-A935-D096B9DCD7A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67150" y="0"/>
            <a:ext cx="304800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algn="r" defTabSz="896938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8D8AC05C-FB9F-A182-C3D3-6B58572463C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9300"/>
            <a:ext cx="66611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F6883D1C-1FA5-29C5-3E95-292B2196CF6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2175" y="4797425"/>
            <a:ext cx="5056188" cy="449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DC2C94E8-A934-5D31-3F7A-EB994B6FB17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20238"/>
            <a:ext cx="29749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defTabSz="896938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BECDAF28-A46F-9F43-9550-2CDC154863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150" y="9520238"/>
            <a:ext cx="3048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F4B51C22-3CAB-42F3-8D97-8432FDDE966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52636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51C22-3CAB-42F3-8D97-8432FDDE9666}" type="slidenum">
              <a:rPr lang="en-AU" altLang="en-US" smtClean="0"/>
              <a:pPr/>
              <a:t>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99404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E0CFD4-AF55-E91D-2A67-662548F2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80A158-2725-BD17-95F4-7BD42C6FF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5D1AF6-024C-D81F-D5F7-FB3121620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4230E-8D4C-402C-9394-34DD0767A4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11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E1DC92-20A1-D688-46FD-818EEFF12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7757DB-BE5D-6A1B-509F-00BF6EA70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482B08F-A24C-AE15-AF06-2AAACD437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4E0DF-983A-4A1F-B6C7-15074EF7C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54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FCDBC7A-9D26-D52B-D95D-DEEFCC702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194303-05FE-8ED5-CDA4-3708307B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47A62B-8203-B67F-AA0D-46EBC52C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DB99E-9E0E-4B8F-B68C-B944CBFBF8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78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421F94-0CAE-8C80-20F7-0AF8B50A4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8AA1E1-FA69-2EF9-BFC0-EAC41987A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CF5886-7200-B74A-2F9A-CACE0BCC0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48633-1B44-427A-A25C-E1D3C1D142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181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B5B3A2-2C2B-0F6D-C876-FCF311929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380204-7BAB-5333-6208-DA5807074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91D624-B78E-51D9-F44A-24E957D66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D1F87-FDFC-44AF-A57A-814D47BBCE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45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8145BC4-2B34-A004-D64A-4B0C083CE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AFDABE6-93A8-C94F-4A6E-26751CAAE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5D781F7-120A-F800-10DB-AD6401766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4AB4A-7FF7-4972-B339-B63604F4EF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475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E8005230-4F13-461E-DAD9-D5DB481B9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FDF48DC-B232-E372-CEF7-D97C442CA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809E4927-F149-0922-58AA-89007898F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1BC23-724D-469D-8C13-519DF23F8E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565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93E2FB5E-DDCF-DFAD-7550-7F8EE7EC0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AFCBEC84-0CC7-8313-9607-047C2A281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37F8191B-94FB-F20E-1583-EBF422AE4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3412F-3875-4030-B802-22263F701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18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9A9BCCF9-8F62-5DE4-82BE-05FCE55C3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9A2AE331-74C0-B3C8-D12C-C5A8A113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1AB5A946-26E0-847F-710B-184D9480F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932D6-3EE9-415B-80C2-1DB09D470F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567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76AB5AFE-1BF8-D1D1-0196-B3A2E5549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6E274EA-1D2F-506E-22D9-192E8DBD1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57D5990-3246-FA4C-9E9D-B8AC90E64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C188A-4EB9-45E6-A7EC-D4FF9B688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89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6BF97B8-3B5D-C429-9486-FEE55DDA3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10ACDE1F-E41E-0A42-55AA-6FDFE4F08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3851ABD-11D9-CC9E-A1A9-9FA3052E8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F87FE-0544-41A6-8C16-408167420F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928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C26868D-D1A1-9B93-41EF-0EAA672E3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1075" y="1533525"/>
            <a:ext cx="44164250" cy="5567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8BCDD34-2CE6-0DE3-BD89-4968B45B2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1075" y="7667625"/>
            <a:ext cx="44164250" cy="1827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6F1188-67D7-8ACC-FD8C-28DB20BB1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21075" y="26696988"/>
            <a:ext cx="11520488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1215EA-1690-B8AE-D499-6670684C9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2438" y="26696988"/>
            <a:ext cx="17281525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6E6C7A-6C91-E1DF-AE46-17E1DEF0E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164838" y="26696988"/>
            <a:ext cx="11520487" cy="15335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5000">
                <a:solidFill>
                  <a:srgbClr val="898989"/>
                </a:solidFill>
              </a:defRPr>
            </a:lvl1pPr>
          </a:lstStyle>
          <a:p>
            <a:fld id="{9D7DB02B-E016-41DD-B1FA-596318DB90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53F53022-DE02-4F78-579C-93B770B7B3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51206400" cy="28803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GB" altLang="en-US" sz="3254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40163" rtl="0" fontAlgn="base">
        <a:lnSpc>
          <a:spcPct val="90000"/>
        </a:lnSpc>
        <a:spcBef>
          <a:spcPct val="0"/>
        </a:spcBef>
        <a:spcAft>
          <a:spcPct val="0"/>
        </a:spcAft>
        <a:defRPr sz="18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840163" rtl="0" fontAlgn="base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2pPr>
      <a:lvl3pPr algn="l" defTabSz="3840163" rtl="0" fontAlgn="base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3pPr>
      <a:lvl4pPr algn="l" defTabSz="3840163" rtl="0" fontAlgn="base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4pPr>
      <a:lvl5pPr algn="l" defTabSz="3840163" rtl="0" fontAlgn="base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3840163" rtl="0" fontAlgn="base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3840163" rtl="0" fontAlgn="base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3840163" rtl="0" fontAlgn="base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3840163" rtl="0" fontAlgn="base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958850" indent="-958850" algn="l" defTabSz="3840163" rtl="0" fontAlgn="base">
        <a:lnSpc>
          <a:spcPct val="90000"/>
        </a:lnSpc>
        <a:spcBef>
          <a:spcPts val="4200"/>
        </a:spcBef>
        <a:spcAft>
          <a:spcPct val="0"/>
        </a:spcAft>
        <a:buFont typeface="Arial" panose="020B0604020202020204" pitchFamily="34" charset="0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879725" indent="-958850" algn="l" defTabSz="3840163" rtl="0" fontAlgn="base">
        <a:lnSpc>
          <a:spcPct val="90000"/>
        </a:lnSpc>
        <a:spcBef>
          <a:spcPts val="2100"/>
        </a:spcBef>
        <a:spcAft>
          <a:spcPct val="0"/>
        </a:spcAft>
        <a:buFont typeface="Arial" panose="020B0604020202020204" pitchFamily="34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58850" algn="l" defTabSz="3840163" rtl="0" fontAlgn="base">
        <a:lnSpc>
          <a:spcPct val="90000"/>
        </a:lnSpc>
        <a:spcBef>
          <a:spcPts val="2100"/>
        </a:spcBef>
        <a:spcAft>
          <a:spcPct val="0"/>
        </a:spcAft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19888" indent="-958850" algn="l" defTabSz="3840163" rtl="0" fontAlgn="base">
        <a:lnSpc>
          <a:spcPct val="90000"/>
        </a:lnSpc>
        <a:spcBef>
          <a:spcPts val="2100"/>
        </a:spcBef>
        <a:spcAft>
          <a:spcPct val="0"/>
        </a:spcAft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763" indent="-958850" algn="l" defTabSz="3840163" rtl="0" fontAlgn="base">
        <a:lnSpc>
          <a:spcPct val="90000"/>
        </a:lnSpc>
        <a:spcBef>
          <a:spcPts val="2100"/>
        </a:spcBef>
        <a:spcAft>
          <a:spcPct val="0"/>
        </a:spcAft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7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8">
            <a:extLst>
              <a:ext uri="{FF2B5EF4-FFF2-40B4-BE49-F238E27FC236}">
                <a16:creationId xmlns:a16="http://schemas.microsoft.com/office/drawing/2014/main" xmlns="" id="{15341966-83F2-EECE-FAB6-7B0433B68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543" y="21205370"/>
            <a:ext cx="15402179" cy="6069569"/>
          </a:xfrm>
          <a:prstGeom prst="rect">
            <a:avLst/>
          </a:prstGeom>
          <a:solidFill>
            <a:srgbClr val="E1E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2099" tIns="422099" rIns="422099" bIns="422099" anchor="t"/>
          <a:lstStyle>
            <a:lvl1pPr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4700" b="1" dirty="0">
                <a:solidFill>
                  <a:srgbClr val="004785"/>
                </a:solidFill>
                <a:latin typeface="Arial"/>
                <a:cs typeface="Arial"/>
              </a:rPr>
              <a:t>Method</a:t>
            </a:r>
            <a:endParaRPr lang="en-GB" altLang="en-US" sz="4700" b="1" dirty="0">
              <a:solidFill>
                <a:srgbClr val="CC3300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defRPr/>
            </a:pPr>
            <a:r>
              <a:rPr lang="en-GB" sz="3600" dirty="0" smtClean="0">
                <a:solidFill>
                  <a:schemeClr val="tx1"/>
                </a:solidFill>
                <a:latin typeface="Arial"/>
                <a:cs typeface="Arial"/>
              </a:rPr>
              <a:t>Ethics approval was not required</a:t>
            </a:r>
          </a:p>
          <a:p>
            <a:pPr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defRPr/>
            </a:pPr>
            <a:r>
              <a:rPr lang="en-GB" sz="3600" dirty="0" smtClean="0">
                <a:solidFill>
                  <a:schemeClr val="tx1"/>
                </a:solidFill>
                <a:latin typeface="Arial"/>
                <a:cs typeface="Arial"/>
              </a:rPr>
              <a:t>Online </a:t>
            </a: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questionnaire sent to all theatre staff via Microsoft Forms with questions about the quality of the handover process in comparison to the </a:t>
            </a:r>
            <a:r>
              <a:rPr lang="en-GB" sz="3600" dirty="0" err="1">
                <a:solidFill>
                  <a:schemeClr val="tx1"/>
                </a:solidFill>
                <a:latin typeface="Arial"/>
                <a:cs typeface="Arial"/>
              </a:rPr>
              <a:t>RCoA</a:t>
            </a: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 guidelines and free text for suggestions and comments</a:t>
            </a:r>
            <a:endParaRPr lang="en-US" sz="36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defRPr/>
            </a:pP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Length of handovers timed without anaesthetist's knowledge before any change</a:t>
            </a:r>
          </a:p>
        </p:txBody>
      </p:sp>
      <p:sp>
        <p:nvSpPr>
          <p:cNvPr id="4099" name="Rectangle 63">
            <a:extLst>
              <a:ext uri="{FF2B5EF4-FFF2-40B4-BE49-F238E27FC236}">
                <a16:creationId xmlns:a16="http://schemas.microsoft.com/office/drawing/2014/main" xmlns="" id="{83834009-9567-89CC-224C-14B43C1D5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4925"/>
            <a:ext cx="51207988" cy="360363"/>
          </a:xfrm>
          <a:prstGeom prst="rect">
            <a:avLst/>
          </a:prstGeom>
          <a:solidFill>
            <a:srgbClr val="00A2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GB" altLang="en-US" sz="3254"/>
          </a:p>
        </p:txBody>
      </p:sp>
      <p:sp>
        <p:nvSpPr>
          <p:cNvPr id="4100" name="Rectangle 60">
            <a:extLst>
              <a:ext uri="{FF2B5EF4-FFF2-40B4-BE49-F238E27FC236}">
                <a16:creationId xmlns:a16="http://schemas.microsoft.com/office/drawing/2014/main" xmlns="" id="{C28EABBF-F9BD-243F-D86E-9E220A9CC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824288"/>
            <a:ext cx="51206400" cy="5310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GB" altLang="en-US" sz="3254"/>
          </a:p>
        </p:txBody>
      </p:sp>
      <p:sp>
        <p:nvSpPr>
          <p:cNvPr id="4101" name="Rectangle 35">
            <a:extLst>
              <a:ext uri="{FF2B5EF4-FFF2-40B4-BE49-F238E27FC236}">
                <a16:creationId xmlns:a16="http://schemas.microsoft.com/office/drawing/2014/main" xmlns="" id="{A6E26891-1E34-AA28-2117-BA366D820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1307" y="23798231"/>
            <a:ext cx="15575216" cy="3410649"/>
          </a:xfrm>
          <a:prstGeom prst="rect">
            <a:avLst/>
          </a:prstGeom>
          <a:solidFill>
            <a:srgbClr val="E1E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2099" tIns="422099" rIns="422099" bIns="422099" anchor="t"/>
          <a:lstStyle>
            <a:lvl1pPr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4700" b="1" dirty="0">
                <a:solidFill>
                  <a:srgbClr val="004785"/>
                </a:solidFill>
                <a:latin typeface="Arial"/>
                <a:cs typeface="Arial"/>
              </a:rPr>
              <a:t>References</a:t>
            </a:r>
            <a:endParaRPr lang="en-US" sz="4700" dirty="0">
              <a:solidFill>
                <a:srgbClr val="004785"/>
              </a:solidFill>
              <a:latin typeface="Arial"/>
              <a:cs typeface="Arial"/>
            </a:endParaRPr>
          </a:p>
          <a:p>
            <a:pPr marL="514350" indent="-514350">
              <a:buAutoNum type="arabicPeriod"/>
              <a:defRPr/>
            </a:pPr>
            <a:r>
              <a:rPr lang="en-AU" sz="3200" dirty="0">
                <a:solidFill>
                  <a:schemeClr val="tx1"/>
                </a:solidFill>
                <a:latin typeface="Arial"/>
                <a:cs typeface="Arial"/>
              </a:rPr>
              <a:t>Arora V et al. Jt Comm J Qual Patient Saf 2006; 32:646-655.</a:t>
            </a:r>
            <a:endParaRPr lang="en-GB" sz="3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en-AU" sz="3200" dirty="0">
                <a:solidFill>
                  <a:schemeClr val="tx1"/>
                </a:solidFill>
                <a:latin typeface="Arial"/>
                <a:cs typeface="Arial"/>
              </a:rPr>
              <a:t>2. Royal College of Anaesthetists. Novice Guide 2019.</a:t>
            </a:r>
            <a:endParaRPr lang="en-GB" sz="3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en-AU" sz="3200" dirty="0">
                <a:solidFill>
                  <a:schemeClr val="tx1"/>
                </a:solidFill>
                <a:latin typeface="Arial"/>
                <a:cs typeface="Arial"/>
              </a:rPr>
              <a:t>3. Saxena S et al. </a:t>
            </a:r>
            <a:r>
              <a:rPr lang="en-AU" sz="3200" dirty="0" err="1">
                <a:solidFill>
                  <a:schemeClr val="tx1"/>
                </a:solidFill>
                <a:latin typeface="Arial"/>
                <a:cs typeface="Arial"/>
              </a:rPr>
              <a:t>Anaesthes</a:t>
            </a:r>
            <a:r>
              <a:rPr lang="en-AU" sz="3200" dirty="0">
                <a:solidFill>
                  <a:schemeClr val="tx1"/>
                </a:solidFill>
                <a:latin typeface="Arial"/>
                <a:cs typeface="Arial"/>
              </a:rPr>
              <a:t> Crit Care Pain Med 2020; 39:65-73.</a:t>
            </a:r>
          </a:p>
          <a:p>
            <a:pPr>
              <a:spcBef>
                <a:spcPct val="50000"/>
              </a:spcBef>
              <a:defRPr/>
            </a:pPr>
            <a:endParaRPr lang="en-GB" altLang="en-US" sz="32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02" name="Rectangle 34">
            <a:extLst>
              <a:ext uri="{FF2B5EF4-FFF2-40B4-BE49-F238E27FC236}">
                <a16:creationId xmlns:a16="http://schemas.microsoft.com/office/drawing/2014/main" xmlns="" id="{E57F1280-6AB1-F55F-A3EF-4A92555AA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28435" y="16698755"/>
            <a:ext cx="15597695" cy="6429773"/>
          </a:xfrm>
          <a:prstGeom prst="rect">
            <a:avLst/>
          </a:prstGeom>
          <a:solidFill>
            <a:srgbClr val="E1E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2099" tIns="422099" rIns="422099" bIns="422099" anchor="t"/>
          <a:lstStyle>
            <a:lvl1pPr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4701" b="1" dirty="0">
                <a:solidFill>
                  <a:srgbClr val="004785"/>
                </a:solidFill>
              </a:rPr>
              <a:t>Conclusion</a:t>
            </a:r>
            <a:endParaRPr lang="en-GB" altLang="en-US" sz="4701" b="1" dirty="0">
              <a:solidFill>
                <a:srgbClr val="CC33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AU" altLang="en-US" sz="3600" dirty="0">
                <a:solidFill>
                  <a:schemeClr val="tx1"/>
                </a:solidFill>
                <a:latin typeface="Arial"/>
                <a:cs typeface="Arial"/>
              </a:rPr>
              <a:t>Most of the multi-disciplinary team at our hospital have found the introduction of a distraction free "pause" and checklist for handover useful. This new handover process has not increased the length of time taken for handover.</a:t>
            </a:r>
            <a:endParaRPr lang="en-AU" altLang="en-US" sz="3600" dirty="0">
              <a:solidFill>
                <a:schemeClr val="tx1"/>
              </a:solidFill>
              <a:cs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AU" altLang="en-US" sz="3600" dirty="0" smtClean="0">
                <a:solidFill>
                  <a:schemeClr val="tx1"/>
                </a:solidFill>
                <a:latin typeface="Arial"/>
                <a:cs typeface="Arial"/>
              </a:rPr>
              <a:t>However this process, is not always being followed. Further work should include promotion of the checklist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3600" dirty="0" smtClean="0">
                <a:solidFill>
                  <a:schemeClr val="tx1"/>
                </a:solidFill>
              </a:rPr>
              <a:t>Thank you </a:t>
            </a:r>
            <a:r>
              <a:rPr lang="en-US" altLang="en-US" sz="3600" dirty="0" err="1" smtClean="0">
                <a:solidFill>
                  <a:schemeClr val="tx1"/>
                </a:solidFill>
              </a:rPr>
              <a:t>Dr</a:t>
            </a:r>
            <a:r>
              <a:rPr lang="en-US" altLang="en-US" sz="3600" dirty="0" smtClean="0">
                <a:solidFill>
                  <a:schemeClr val="tx1"/>
                </a:solidFill>
              </a:rPr>
              <a:t> L. Chee for her guidance in this project</a:t>
            </a:r>
            <a:endParaRPr lang="en-US" altLang="en-US" sz="3600" dirty="0">
              <a:solidFill>
                <a:schemeClr val="tx1"/>
              </a:solidFill>
            </a:endParaRPr>
          </a:p>
        </p:txBody>
      </p:sp>
      <p:sp>
        <p:nvSpPr>
          <p:cNvPr id="4103" name="Rectangle 33">
            <a:extLst>
              <a:ext uri="{FF2B5EF4-FFF2-40B4-BE49-F238E27FC236}">
                <a16:creationId xmlns:a16="http://schemas.microsoft.com/office/drawing/2014/main" xmlns="" id="{BD922ECC-77F4-7F38-2508-B3AD7C7F7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543" y="14978743"/>
            <a:ext cx="15363952" cy="5312227"/>
          </a:xfrm>
          <a:prstGeom prst="rect">
            <a:avLst/>
          </a:prstGeom>
          <a:solidFill>
            <a:srgbClr val="E1E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2099" tIns="422099" rIns="422099" bIns="422099" anchor="t"/>
          <a:lstStyle>
            <a:lvl1pPr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4700" b="1" dirty="0">
                <a:solidFill>
                  <a:srgbClr val="004785"/>
                </a:solidFill>
                <a:latin typeface="Arial"/>
                <a:cs typeface="Arial"/>
              </a:rPr>
              <a:t>Aims</a:t>
            </a:r>
            <a:endParaRPr lang="en-US" sz="3250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To evaluate the quality of handovers in the recovery area at Inverclyde Royal Hospital and identify how these may be improved. </a:t>
            </a:r>
          </a:p>
          <a:p>
            <a:pPr>
              <a:spcBef>
                <a:spcPct val="50000"/>
              </a:spcBef>
              <a:defRPr/>
            </a:pP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To understand opinions on the handover process from all members of the multi-disciplinary team before and after implementation of any change.</a:t>
            </a:r>
            <a:endParaRPr lang="en-GB" sz="36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104" name="Text Box 4">
            <a:extLst>
              <a:ext uri="{FF2B5EF4-FFF2-40B4-BE49-F238E27FC236}">
                <a16:creationId xmlns:a16="http://schemas.microsoft.com/office/drawing/2014/main" xmlns="" id="{EE6FD7D2-9041-D3E3-A787-1FE17461B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7543" y="2000148"/>
            <a:ext cx="48542575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/>
          <a:lstStyle>
            <a:lvl1pPr defTabSz="889000"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defTabSz="889000"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defTabSz="889000"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defTabSz="889000"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defTabSz="889000"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GB" altLang="en-US" sz="4700" b="1" dirty="0" err="1">
                <a:latin typeface="Arial"/>
                <a:cs typeface="Arial"/>
              </a:rPr>
              <a:t>Litvack</a:t>
            </a:r>
            <a:r>
              <a:rPr lang="en-GB" altLang="en-US" sz="4700" b="1" dirty="0">
                <a:latin typeface="Arial"/>
                <a:cs typeface="Arial"/>
              </a:rPr>
              <a:t> </a:t>
            </a:r>
            <a:r>
              <a:rPr lang="en-GB" altLang="en-US" sz="4700" b="1" dirty="0" smtClean="0">
                <a:latin typeface="Arial"/>
                <a:cs typeface="Arial"/>
              </a:rPr>
              <a:t>L</a:t>
            </a:r>
            <a:r>
              <a:rPr lang="en-GB" altLang="en-US" sz="5400" b="1" baseline="30000" dirty="0" smtClean="0">
                <a:latin typeface="Arial"/>
                <a:cs typeface="Arial"/>
              </a:rPr>
              <a:t>1</a:t>
            </a:r>
            <a:r>
              <a:rPr lang="en-GB" altLang="en-US" sz="4700" b="1" dirty="0" smtClean="0">
                <a:latin typeface="Arial"/>
                <a:cs typeface="Arial"/>
              </a:rPr>
              <a:t> Wakefield A</a:t>
            </a:r>
            <a:r>
              <a:rPr lang="en-GB" altLang="en-US" sz="4700" b="1" baseline="30000" dirty="0" smtClean="0">
                <a:latin typeface="Arial"/>
                <a:cs typeface="Arial"/>
              </a:rPr>
              <a:t>2</a:t>
            </a:r>
            <a:r>
              <a:rPr lang="en-GB" altLang="en-US" sz="4700" b="1" dirty="0" smtClean="0">
                <a:latin typeface="Arial"/>
                <a:cs typeface="Arial"/>
              </a:rPr>
              <a:t> R Martin</a:t>
            </a:r>
            <a:r>
              <a:rPr lang="en-GB" altLang="en-US" sz="4700" b="1" baseline="30000" dirty="0" smtClean="0">
                <a:latin typeface="Arial"/>
                <a:cs typeface="Arial"/>
              </a:rPr>
              <a:t>2</a:t>
            </a:r>
            <a:r>
              <a:rPr lang="en-GB" altLang="en-US" sz="4700" b="1" dirty="0" smtClean="0">
                <a:latin typeface="Arial"/>
                <a:cs typeface="Arial"/>
              </a:rPr>
              <a:t> J Hearl</a:t>
            </a:r>
            <a:r>
              <a:rPr lang="en-GB" altLang="en-US" sz="4700" b="1" baseline="30000" dirty="0">
                <a:latin typeface="Arial"/>
                <a:cs typeface="Arial"/>
              </a:rPr>
              <a:t>2</a:t>
            </a:r>
            <a:r>
              <a:rPr lang="en-GB" altLang="en-US" sz="4700" b="1" dirty="0" smtClean="0">
                <a:latin typeface="Arial"/>
                <a:cs typeface="Arial"/>
              </a:rPr>
              <a:t> </a:t>
            </a:r>
            <a:r>
              <a:rPr lang="en-GB" altLang="en-US" sz="4700" b="1" dirty="0" smtClean="0">
                <a:latin typeface="Arial"/>
                <a:cs typeface="Arial"/>
              </a:rPr>
              <a:t>Chee L</a:t>
            </a:r>
            <a:r>
              <a:rPr lang="en-GB" altLang="en-US" sz="4700" b="1" baseline="30000" dirty="0" smtClean="0">
                <a:latin typeface="Arial"/>
                <a:cs typeface="Arial"/>
              </a:rPr>
              <a:t>3</a:t>
            </a:r>
            <a:endParaRPr lang="en-GB" altLang="en-US" sz="4700" b="1" dirty="0">
              <a:latin typeface="Arial"/>
              <a:cs typeface="Arial"/>
            </a:endParaRPr>
          </a:p>
          <a:p>
            <a:pPr algn="ctr">
              <a:spcBef>
                <a:spcPct val="20000"/>
              </a:spcBef>
            </a:pPr>
            <a:r>
              <a:rPr lang="en-GB" altLang="en-US" sz="3600" b="1" baseline="30000" dirty="0" smtClean="0">
                <a:latin typeface="Arial"/>
                <a:cs typeface="Arial"/>
              </a:rPr>
              <a:t>1</a:t>
            </a:r>
            <a:r>
              <a:rPr lang="en-GB" altLang="en-US" sz="3600" b="1" dirty="0" smtClean="0">
                <a:latin typeface="Arial"/>
                <a:cs typeface="Arial"/>
              </a:rPr>
              <a:t>CT3 Anaesthetics </a:t>
            </a:r>
            <a:r>
              <a:rPr lang="en-GB" altLang="en-US" sz="3600" b="1" baseline="30000" dirty="0" smtClean="0">
                <a:latin typeface="Arial"/>
                <a:cs typeface="Arial"/>
              </a:rPr>
              <a:t>2</a:t>
            </a:r>
            <a:r>
              <a:rPr lang="en-GB" altLang="en-US" sz="3600" b="1" dirty="0" smtClean="0">
                <a:latin typeface="Arial"/>
                <a:cs typeface="Arial"/>
              </a:rPr>
              <a:t>Recovery Nurse </a:t>
            </a:r>
            <a:r>
              <a:rPr lang="en-GB" altLang="en-US" sz="3600" b="1" baseline="30000" dirty="0" smtClean="0">
                <a:latin typeface="Arial"/>
                <a:cs typeface="Arial"/>
              </a:rPr>
              <a:t>3</a:t>
            </a:r>
            <a:r>
              <a:rPr lang="en-GB" altLang="en-US" sz="3600" b="1" dirty="0" smtClean="0">
                <a:latin typeface="Arial"/>
                <a:cs typeface="Arial"/>
              </a:rPr>
              <a:t>Consultant Anaesthetist</a:t>
            </a:r>
          </a:p>
          <a:p>
            <a:pPr algn="ctr">
              <a:spcBef>
                <a:spcPct val="20000"/>
              </a:spcBef>
            </a:pPr>
            <a:r>
              <a:rPr lang="en-GB" altLang="en-US" sz="3600" dirty="0" smtClean="0">
                <a:latin typeface="Arial"/>
                <a:cs typeface="Arial"/>
              </a:rPr>
              <a:t>Inverclyde </a:t>
            </a:r>
            <a:r>
              <a:rPr lang="en-GB" altLang="en-US" sz="3600" dirty="0">
                <a:latin typeface="Arial"/>
                <a:cs typeface="Arial"/>
              </a:rPr>
              <a:t>Royal </a:t>
            </a:r>
            <a:r>
              <a:rPr lang="en-GB" altLang="en-US" sz="3600" dirty="0" smtClean="0">
                <a:latin typeface="Arial"/>
                <a:cs typeface="Arial"/>
              </a:rPr>
              <a:t>Hospital</a:t>
            </a:r>
            <a:endParaRPr lang="en-GB" altLang="en-US" sz="3600" dirty="0">
              <a:latin typeface="Arial"/>
              <a:cs typeface="Arial"/>
            </a:endParaRPr>
          </a:p>
        </p:txBody>
      </p:sp>
      <p:sp>
        <p:nvSpPr>
          <p:cNvPr id="4106" name="Rectangle 29">
            <a:extLst>
              <a:ext uri="{FF2B5EF4-FFF2-40B4-BE49-F238E27FC236}">
                <a16:creationId xmlns:a16="http://schemas.microsoft.com/office/drawing/2014/main" xmlns="" id="{6667D3DE-5AAB-35D1-F04E-10A59E73B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8063" y="4251586"/>
            <a:ext cx="15384590" cy="9769214"/>
          </a:xfrm>
          <a:prstGeom prst="rect">
            <a:avLst/>
          </a:prstGeom>
          <a:solidFill>
            <a:srgbClr val="E1E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2099" tIns="422099" rIns="422099" bIns="422099" anchor="t"/>
          <a:lstStyle>
            <a:lvl1pPr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4700" b="1" dirty="0">
                <a:solidFill>
                  <a:srgbClr val="004785"/>
                </a:solidFill>
                <a:latin typeface="Arial"/>
                <a:cs typeface="Arial"/>
              </a:rPr>
              <a:t>Introduction</a:t>
            </a:r>
            <a:endParaRPr lang="en-GB" altLang="en-US" sz="4700" b="1" dirty="0">
              <a:solidFill>
                <a:srgbClr val="CC3300"/>
              </a:solidFill>
              <a:latin typeface="Arial"/>
              <a:cs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AU" sz="3600" dirty="0">
                <a:solidFill>
                  <a:schemeClr val="tx1"/>
                </a:solidFill>
                <a:latin typeface="Arial"/>
                <a:cs typeface="Arial"/>
              </a:rPr>
              <a:t>An anaesthetist's responsibility for patient safety continues into the recovery area where the patient remains at risk of surgical and anaesthetic complications. </a:t>
            </a:r>
            <a:endParaRPr lang="en-AU" sz="36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AU" sz="3600" dirty="0">
                <a:solidFill>
                  <a:schemeClr val="tx1"/>
                </a:solidFill>
                <a:latin typeface="Arial"/>
                <a:cs typeface="Arial"/>
              </a:rPr>
              <a:t>The multi-disciplinary team is of vital importance, with recovery nurses taking a leading role in patient care. A clear handover between professionals should ensure continuity, quality and safety of patient care.[1] </a:t>
            </a:r>
            <a:endParaRPr lang="en-AU" sz="3600">
              <a:solidFill>
                <a:schemeClr val="tx1"/>
              </a:solidFill>
              <a:cs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AU" sz="3600" dirty="0">
                <a:solidFill>
                  <a:schemeClr val="tx1"/>
                </a:solidFill>
                <a:latin typeface="Arial"/>
                <a:cs typeface="Arial"/>
              </a:rPr>
              <a:t>The Royal College of Anaesthetists (</a:t>
            </a:r>
            <a:r>
              <a:rPr lang="en-AU" sz="3600" dirty="0" err="1">
                <a:solidFill>
                  <a:schemeClr val="tx1"/>
                </a:solidFill>
                <a:latin typeface="Arial"/>
                <a:cs typeface="Arial"/>
              </a:rPr>
              <a:t>RCoA</a:t>
            </a:r>
            <a:r>
              <a:rPr lang="en-AU" sz="3600" dirty="0">
                <a:solidFill>
                  <a:schemeClr val="tx1"/>
                </a:solidFill>
                <a:latin typeface="Arial"/>
                <a:cs typeface="Arial"/>
              </a:rPr>
              <a:t>) provide guidance about this handover.[2] They state that the handover should be distraction free, after the application of oxygen and monitoring. </a:t>
            </a:r>
          </a:p>
          <a:p>
            <a:pPr>
              <a:spcBef>
                <a:spcPct val="50000"/>
              </a:spcBef>
              <a:defRPr/>
            </a:pPr>
            <a:r>
              <a:rPr lang="en-AU" sz="3600" dirty="0">
                <a:solidFill>
                  <a:schemeClr val="tx1"/>
                </a:solidFill>
                <a:latin typeface="Arial"/>
                <a:cs typeface="Arial"/>
              </a:rPr>
              <a:t>Studies have shown that the use of checklists in anaesthesia can decrease human error, improve patient safety and teamwork, and increase quality of care. [3]</a:t>
            </a:r>
            <a:endParaRPr lang="en-AU" sz="3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4107" name="Rectangle 49">
            <a:extLst>
              <a:ext uri="{FF2B5EF4-FFF2-40B4-BE49-F238E27FC236}">
                <a16:creationId xmlns:a16="http://schemas.microsoft.com/office/drawing/2014/main" xmlns="" id="{1DE9F6AD-8C31-6F36-00D2-5502868A0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90466" y="4303205"/>
            <a:ext cx="8419742" cy="11725848"/>
          </a:xfrm>
          <a:prstGeom prst="rect">
            <a:avLst/>
          </a:prstGeom>
          <a:solidFill>
            <a:srgbClr val="E1E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2099" tIns="422099" rIns="422099" bIns="422099" anchor="t"/>
          <a:lstStyle>
            <a:lvl1pPr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GB" sz="36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108" name="Text Box 51">
            <a:extLst>
              <a:ext uri="{FF2B5EF4-FFF2-40B4-BE49-F238E27FC236}">
                <a16:creationId xmlns:a16="http://schemas.microsoft.com/office/drawing/2014/main" xmlns="" id="{032B7143-7489-4B57-7848-AD4FE5CBD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6548" y="9390605"/>
            <a:ext cx="545357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>
            <a:spAutoFit/>
          </a:bodyPr>
          <a:lstStyle>
            <a:lvl1pPr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en-AU" altLang="en-US" sz="3600" dirty="0">
                <a:latin typeface="Arial"/>
                <a:cs typeface="Arial"/>
              </a:rPr>
              <a:t>Figure 1: Recovery handover checklist</a:t>
            </a:r>
            <a:endParaRPr lang="en-US" dirty="0"/>
          </a:p>
        </p:txBody>
      </p:sp>
      <p:sp>
        <p:nvSpPr>
          <p:cNvPr id="4111" name="Text Box 2">
            <a:extLst>
              <a:ext uri="{FF2B5EF4-FFF2-40B4-BE49-F238E27FC236}">
                <a16:creationId xmlns:a16="http://schemas.microsoft.com/office/drawing/2014/main" xmlns="" id="{B0011804-C88C-22F0-0D4D-B07C79C63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915" y="-1464200"/>
            <a:ext cx="4283551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0" tIns="0" rIns="0" bIns="0" anchor="t">
            <a:spAutoFit/>
          </a:bodyPr>
          <a:lstStyle>
            <a:lvl1pPr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9600" b="1" dirty="0">
                <a:solidFill>
                  <a:srgbClr val="002673"/>
                </a:solidFill>
                <a:latin typeface="Arial"/>
                <a:cs typeface="Arial"/>
              </a:rPr>
              <a:t>Improving handover in recovery</a:t>
            </a:r>
            <a:endParaRPr lang="en-AU" altLang="en-US" sz="9600" b="1">
              <a:solidFill>
                <a:srgbClr val="002673"/>
              </a:solidFill>
              <a:cs typeface="Arial"/>
            </a:endParaRPr>
          </a:p>
        </p:txBody>
      </p:sp>
      <p:pic>
        <p:nvPicPr>
          <p:cNvPr id="4112" name="Picture 67" descr="logo_NHSGG&amp;C_ 2_colour">
            <a:extLst>
              <a:ext uri="{FF2B5EF4-FFF2-40B4-BE49-F238E27FC236}">
                <a16:creationId xmlns:a16="http://schemas.microsoft.com/office/drawing/2014/main" xmlns="" id="{F0CE253D-93D5-B7B6-341C-C569369310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0775" y="-2954338"/>
            <a:ext cx="4770438" cy="347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Table&#10;&#10;Description automatically generated">
            <a:extLst>
              <a:ext uri="{FF2B5EF4-FFF2-40B4-BE49-F238E27FC236}">
                <a16:creationId xmlns:a16="http://schemas.microsoft.com/office/drawing/2014/main" xmlns="" id="{C13EB1CA-EC01-5C31-4E91-FA339C88A3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34861" y="4540660"/>
            <a:ext cx="7728637" cy="11240901"/>
          </a:xfrm>
          <a:prstGeom prst="rect">
            <a:avLst/>
          </a:prstGeom>
        </p:spPr>
      </p:pic>
      <p:sp>
        <p:nvSpPr>
          <p:cNvPr id="3" name="Rectangle 49">
            <a:extLst>
              <a:ext uri="{FF2B5EF4-FFF2-40B4-BE49-F238E27FC236}">
                <a16:creationId xmlns:a16="http://schemas.microsoft.com/office/drawing/2014/main" xmlns="" id="{31D5DC10-E0FB-751C-22C6-430EB19F1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5602" y="11103428"/>
            <a:ext cx="15415196" cy="16105452"/>
          </a:xfrm>
          <a:prstGeom prst="rect">
            <a:avLst/>
          </a:prstGeom>
          <a:solidFill>
            <a:srgbClr val="E1E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2099" tIns="422099" rIns="422099" bIns="422099" anchor="t"/>
          <a:lstStyle>
            <a:lvl1pPr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4700" b="1" dirty="0">
                <a:solidFill>
                  <a:srgbClr val="004785"/>
                </a:solidFill>
                <a:latin typeface="Arial"/>
                <a:cs typeface="Arial"/>
              </a:rPr>
              <a:t>Results</a:t>
            </a:r>
            <a:endParaRPr lang="en-US" sz="3250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3600"/>
              </a:spcBef>
              <a:spcAft>
                <a:spcPts val="2500"/>
              </a:spcAft>
              <a:defRPr/>
            </a:pPr>
            <a:r>
              <a:rPr lang="en-AU" altLang="en-US" sz="3600" dirty="0">
                <a:solidFill>
                  <a:schemeClr val="tx1"/>
                </a:solidFill>
                <a:latin typeface="Arial"/>
                <a:cs typeface="Arial"/>
              </a:rPr>
              <a:t>The initial questionnaire received 20 respondents (</a:t>
            </a: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7 recovery nurses, 5 anaesthetists, 6 anaesthetic nurses, 3 theatre nurses)</a:t>
            </a:r>
            <a:endParaRPr lang="en-US" sz="3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tx1"/>
                </a:solidFill>
                <a:latin typeface="Arial"/>
                <a:cs typeface="Arial"/>
              </a:rPr>
              <a:t>65% </a:t>
            </a: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thought current handover was not adequate</a:t>
            </a:r>
            <a:endParaRPr lang="en-AU" sz="3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tx1"/>
                </a:solidFill>
                <a:latin typeface="Arial"/>
                <a:cs typeface="Arial"/>
              </a:rPr>
              <a:t>55% </a:t>
            </a: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thought not all relevant information was handed over</a:t>
            </a:r>
          </a:p>
          <a:p>
            <a:pPr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tx1"/>
                </a:solidFill>
                <a:latin typeface="Arial"/>
                <a:cs typeface="Arial"/>
              </a:rPr>
              <a:t>Distractions </a:t>
            </a: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during handover we identified as a key issue:</a:t>
            </a:r>
            <a:endParaRPr lang="en-US" sz="36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85% </a:t>
            </a:r>
            <a:r>
              <a:rPr lang="en-GB" sz="3600" b="1" dirty="0">
                <a:solidFill>
                  <a:schemeClr val="tx1"/>
                </a:solidFill>
                <a:latin typeface="Arial"/>
                <a:cs typeface="Arial"/>
              </a:rPr>
              <a:t>simultaneous handover </a:t>
            </a: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from theatre nurses/anaesthetist</a:t>
            </a:r>
            <a:endParaRPr lang="en-US" sz="36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defRPr/>
            </a:pP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60% application of </a:t>
            </a:r>
            <a:r>
              <a:rPr lang="en-GB" sz="3600" b="1" dirty="0">
                <a:solidFill>
                  <a:schemeClr val="tx1"/>
                </a:solidFill>
                <a:latin typeface="Arial"/>
                <a:cs typeface="Arial"/>
              </a:rPr>
              <a:t>monitoring</a:t>
            </a:r>
            <a:endParaRPr lang="en-GB" sz="36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55% activity in the </a:t>
            </a:r>
            <a:r>
              <a:rPr lang="en-GB" sz="3600" b="1" dirty="0">
                <a:solidFill>
                  <a:schemeClr val="tx1"/>
                </a:solidFill>
                <a:latin typeface="Arial"/>
                <a:cs typeface="Arial"/>
              </a:rPr>
              <a:t>rest of recovery</a:t>
            </a:r>
          </a:p>
          <a:p>
            <a:pPr>
              <a:spcBef>
                <a:spcPct val="50000"/>
              </a:spcBef>
              <a:defRPr/>
            </a:pP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The follow-up questionnaire received 38 respondents (10 recovery nurses, 7 anaesthetists, 10 anaesthetic nurses, 10 theatre nurses)</a:t>
            </a:r>
          </a:p>
          <a:p>
            <a:pPr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tx1"/>
                </a:solidFill>
                <a:latin typeface="Arial"/>
                <a:cs typeface="Arial"/>
              </a:rPr>
              <a:t>71% </a:t>
            </a: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thought the ‘pause’ for handover had been useful </a:t>
            </a:r>
            <a:endParaRPr lang="en-US" sz="36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3600" b="1" dirty="0">
                <a:solidFill>
                  <a:schemeClr val="tx1"/>
                </a:solidFill>
                <a:latin typeface="Arial"/>
                <a:cs typeface="Arial"/>
              </a:rPr>
              <a:t>76% </a:t>
            </a: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would be keen to continue with the ‘pause’</a:t>
            </a: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3600" b="1" dirty="0">
                <a:solidFill>
                  <a:schemeClr val="tx1"/>
                </a:solidFill>
                <a:latin typeface="Arial"/>
                <a:cs typeface="Arial"/>
              </a:rPr>
              <a:t>82%</a:t>
            </a: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 think that anaesthetists and theatre nurses are now not handing over at the same time</a:t>
            </a:r>
          </a:p>
          <a:p>
            <a:pPr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defRPr/>
            </a:pP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However </a:t>
            </a:r>
            <a:r>
              <a:rPr lang="en-GB" sz="3600" b="1" dirty="0">
                <a:solidFill>
                  <a:schemeClr val="tx1"/>
                </a:solidFill>
                <a:latin typeface="Arial"/>
                <a:cs typeface="Arial"/>
              </a:rPr>
              <a:t>73% </a:t>
            </a: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of recovery nurses think that staff are </a:t>
            </a:r>
            <a:r>
              <a:rPr lang="en-GB" sz="3600" b="1" dirty="0">
                <a:solidFill>
                  <a:schemeClr val="tx1"/>
                </a:solidFill>
                <a:latin typeface="Arial"/>
                <a:cs typeface="Arial"/>
              </a:rPr>
              <a:t>only sometimes </a:t>
            </a: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waiting until oxygen and monitoring are connected before commencing the handover</a:t>
            </a:r>
          </a:p>
          <a:p>
            <a:pPr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defRPr/>
            </a:pP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There was no increase in average time for handover after the </a:t>
            </a:r>
            <a:r>
              <a:rPr lang="en-GB" sz="3600" dirty="0" smtClean="0">
                <a:solidFill>
                  <a:schemeClr val="tx1"/>
                </a:solidFill>
                <a:latin typeface="Arial"/>
                <a:cs typeface="Arial"/>
              </a:rPr>
              <a:t>change </a:t>
            </a: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(2 minutes 1 second vs 1 minute 53 seconds)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" name="Rectangle 48">
            <a:extLst>
              <a:ext uri="{FF2B5EF4-FFF2-40B4-BE49-F238E27FC236}">
                <a16:creationId xmlns:a16="http://schemas.microsoft.com/office/drawing/2014/main" xmlns="" id="{F915C65A-53F2-2A63-7653-2B294C23E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36897" y="4276958"/>
            <a:ext cx="15402179" cy="6221643"/>
          </a:xfrm>
          <a:prstGeom prst="rect">
            <a:avLst/>
          </a:prstGeom>
          <a:solidFill>
            <a:srgbClr val="E1E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2099" tIns="422099" rIns="422099" bIns="422099" anchor="t"/>
          <a:lstStyle>
            <a:lvl1pPr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defTabSz="889000">
              <a:spcBef>
                <a:spcPct val="20000"/>
              </a:spcBef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"Recovery handover checklist" (Figure 1) created and presented at anaesthetic departmental meeting along with survey comments and education on current guidelines. Checklist displayed on wall in every recovery bay. Four-month trial period using a distraction-free "pause" for handover and checklist as an aide-memoir</a:t>
            </a:r>
            <a:endParaRPr lang="en-GB" sz="3600" dirty="0">
              <a:solidFill>
                <a:schemeClr val="tx1"/>
              </a:solidFill>
              <a:cs typeface="Arial"/>
            </a:endParaRPr>
          </a:p>
          <a:p>
            <a:pPr indent="0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defRPr/>
            </a:pP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Second online questionnaire sent to all theatre staff with questions about impact of checklist and free text for suggestions and </a:t>
            </a:r>
            <a:r>
              <a:rPr lang="en-GB" sz="3600" dirty="0" smtClean="0">
                <a:solidFill>
                  <a:schemeClr val="tx1"/>
                </a:solidFill>
                <a:latin typeface="Arial"/>
                <a:cs typeface="Arial"/>
              </a:rPr>
              <a:t>comments</a:t>
            </a:r>
            <a:endParaRPr lang="en-GB" sz="3600" dirty="0">
              <a:solidFill>
                <a:schemeClr val="tx1"/>
              </a:solidFill>
              <a:cs typeface="Arial"/>
            </a:endParaRPr>
          </a:p>
          <a:p>
            <a:pPr indent="0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defRPr/>
            </a:pPr>
            <a:r>
              <a:rPr lang="en-GB" sz="3600" dirty="0" smtClean="0">
                <a:solidFill>
                  <a:schemeClr val="tx1"/>
                </a:solidFill>
                <a:latin typeface="Arial"/>
                <a:cs typeface="Arial"/>
              </a:rPr>
              <a:t>Length </a:t>
            </a:r>
            <a:r>
              <a:rPr lang="en-GB" sz="3600" dirty="0">
                <a:solidFill>
                  <a:schemeClr val="tx1"/>
                </a:solidFill>
                <a:latin typeface="Arial"/>
                <a:cs typeface="Arial"/>
              </a:rPr>
              <a:t>of handovers timed after changes </a:t>
            </a:r>
            <a:r>
              <a:rPr lang="en-GB" sz="3600" dirty="0" smtClean="0">
                <a:solidFill>
                  <a:schemeClr val="tx1"/>
                </a:solidFill>
                <a:latin typeface="Arial"/>
                <a:cs typeface="Arial"/>
              </a:rPr>
              <a:t>implemented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39E85942EA2042BB0575791D718127" ma:contentTypeVersion="16" ma:contentTypeDescription="Create a new document." ma:contentTypeScope="" ma:versionID="12ab945d2efe0ef10a297c059136f865">
  <xsd:schema xmlns:xsd="http://www.w3.org/2001/XMLSchema" xmlns:xs="http://www.w3.org/2001/XMLSchema" xmlns:p="http://schemas.microsoft.com/office/2006/metadata/properties" xmlns:ns2="ec49a593-3265-4a49-b71d-8db4c0af5911" xmlns:ns3="eef307fe-dfcd-4dc4-b0dc-232c2dad2b81" targetNamespace="http://schemas.microsoft.com/office/2006/metadata/properties" ma:root="true" ma:fieldsID="9fb502e339f467c4a23c9469629d027a" ns2:_="" ns3:_="">
    <xsd:import namespace="ec49a593-3265-4a49-b71d-8db4c0af5911"/>
    <xsd:import namespace="eef307fe-dfcd-4dc4-b0dc-232c2dad2b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49a593-3265-4a49-b71d-8db4c0af59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1edd084-375f-4d55-8c57-698fcc9f02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f307fe-dfcd-4dc4-b0dc-232c2dad2b8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e914966-92ef-45d4-8a8f-bd5c406bf076}" ma:internalName="TaxCatchAll" ma:showField="CatchAllData" ma:web="eef307fe-dfcd-4dc4-b0dc-232c2dad2b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49a593-3265-4a49-b71d-8db4c0af5911">
      <Terms xmlns="http://schemas.microsoft.com/office/infopath/2007/PartnerControls"/>
    </lcf76f155ced4ddcb4097134ff3c332f>
    <TaxCatchAll xmlns="eef307fe-dfcd-4dc4-b0dc-232c2dad2b81" xsi:nil="true"/>
  </documentManagement>
</p:properties>
</file>

<file path=customXml/itemProps1.xml><?xml version="1.0" encoding="utf-8"?>
<ds:datastoreItem xmlns:ds="http://schemas.openxmlformats.org/officeDocument/2006/customXml" ds:itemID="{5DA27FF9-A493-4D15-9785-8CD716751B61}"/>
</file>

<file path=customXml/itemProps2.xml><?xml version="1.0" encoding="utf-8"?>
<ds:datastoreItem xmlns:ds="http://schemas.openxmlformats.org/officeDocument/2006/customXml" ds:itemID="{976F255D-6D27-467F-87D6-E4141BF0681E}"/>
</file>

<file path=customXml/itemProps3.xml><?xml version="1.0" encoding="utf-8"?>
<ds:datastoreItem xmlns:ds="http://schemas.openxmlformats.org/officeDocument/2006/customXml" ds:itemID="{E8CCB4FC-25AF-4FE7-AE91-13355DC9E7B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3157</TotalTime>
  <Words>212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Blank Presentation</vt:lpstr>
      <vt:lpstr>PowerPoint Presentation</vt:lpstr>
    </vt:vector>
  </TitlesOfParts>
  <Company>UNSW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Medical Illustration Unit</dc:creator>
  <cp:lastModifiedBy>Litvack, Lucie</cp:lastModifiedBy>
  <cp:revision>871</cp:revision>
  <cp:lastPrinted>1999-09-02T03:17:39Z</cp:lastPrinted>
  <dcterms:created xsi:type="dcterms:W3CDTF">1997-10-24T05:44:18Z</dcterms:created>
  <dcterms:modified xsi:type="dcterms:W3CDTF">2023-03-08T09:55:38Z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0x0101006F39E85942EA2042BB0575791D718127</vt:lpwstr>
  </property>
</Properties>
</file>